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</p:sldIdLst>
  <p:sldSz cy="5143500" cx="9144000"/>
  <p:notesSz cx="6858000" cy="9144000"/>
  <p:embeddedFontLst>
    <p:embeddedFont>
      <p:font typeface="Roboto"/>
      <p:regular r:id="rId25"/>
      <p:bold r:id="rId26"/>
      <p:italic r:id="rId27"/>
      <p:boldItalic r:id="rId28"/>
    </p:embeddedFont>
    <p:embeddedFont>
      <p:font typeface="Roboto Mono"/>
      <p:regular r:id="rId29"/>
      <p:bold r:id="rId30"/>
      <p:italic r:id="rId31"/>
      <p:bold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bold.fntdata"/><Relationship Id="rId25" Type="http://schemas.openxmlformats.org/officeDocument/2006/relationships/font" Target="fonts/Roboto-regular.fntdata"/><Relationship Id="rId28" Type="http://schemas.openxmlformats.org/officeDocument/2006/relationships/font" Target="fonts/Roboto-boldItalic.fntdata"/><Relationship Id="rId27" Type="http://schemas.openxmlformats.org/officeDocument/2006/relationships/font" Target="fonts/Roboto-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Mono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obotoMono-italic.fntdata"/><Relationship Id="rId30" Type="http://schemas.openxmlformats.org/officeDocument/2006/relationships/font" Target="fonts/RobotoMono-bold.fntdata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32" Type="http://schemas.openxmlformats.org/officeDocument/2006/relationships/font" Target="fonts/RobotoMono-bold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919934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9199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ba88bbef41_0_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ba88bbef41_0_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b76f9b2ea5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b76f9b2ea5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b7a9e751a5_1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b7a9e751a5_1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3b8a2987b2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3b8a2987b2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3b8a2987b2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3b8a2987b2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3b8a2987b22_0_2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3b8a2987b22_0_2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Create a function that takes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billAmount</a:t>
            </a:r>
            <a:r>
              <a:rPr lang="en">
                <a:solidFill>
                  <a:schemeClr val="dk1"/>
                </a:solidFill>
              </a:rPr>
              <a:t> and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tipPercentage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Calculate the total.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Return the result and log it to the console.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ba88bbef41_0_7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3ba88bbef41_0_7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g3b8a2987b22_0_3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1" name="Google Shape;191;g3b8a2987b22_0_3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5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ba88bbef41_0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ba88bbef41_0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b76f9b2ea5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b76f9b2ea5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ba88bbef4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ba88bbef4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3ba88bbef4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3ba88bbef4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392be41141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392be41141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92be411418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92be411418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92be411418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92be411418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92be411418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8" name="Google Shape;128;g392be411418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2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g3b76f9b2ea5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Google Shape;134;g3b76f9b2ea5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ba88bbef41_0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ba88bbef41_0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timer-rosy-five.vercel.app/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9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390525" y="1124650"/>
            <a:ext cx="6329400" cy="162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Development Foundations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1950450" y="4316871"/>
            <a:ext cx="62760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JavaScript Fundamentals</a:t>
            </a:r>
            <a:endParaRPr>
              <a:solidFill>
                <a:srgbClr val="EFEFEF"/>
              </a:solidFill>
            </a:endParaRPr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863" y="207330"/>
            <a:ext cx="2200275" cy="7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3"/>
          <p:cNvSpPr txBox="1"/>
          <p:nvPr/>
        </p:nvSpPr>
        <p:spPr>
          <a:xfrm>
            <a:off x="460950" y="3362143"/>
            <a:ext cx="1628100" cy="16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rPr>
              <a:t>0</a:t>
            </a:r>
            <a:r>
              <a:rPr lang="en" sz="9600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rPr>
              <a:t>4</a:t>
            </a:r>
            <a:endParaRPr sz="9600">
              <a:solidFill>
                <a:srgbClr val="EFEFE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9" name="Google Shape;89;p13"/>
          <p:cNvCxnSpPr/>
          <p:nvPr/>
        </p:nvCxnSpPr>
        <p:spPr>
          <a:xfrm>
            <a:off x="0" y="4640158"/>
            <a:ext cx="82500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Interactive Activity #1</a:t>
            </a:r>
            <a:endParaRPr/>
          </a:p>
        </p:txBody>
      </p:sp>
      <p:sp>
        <p:nvSpPr>
          <p:cNvPr id="151" name="Google Shape;151;p22"/>
          <p:cNvSpPr txBox="1"/>
          <p:nvPr>
            <p:ph idx="1" type="body"/>
          </p:nvPr>
        </p:nvSpPr>
        <p:spPr>
          <a:xfrm>
            <a:off x="311700" y="1229875"/>
            <a:ext cx="68775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5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ATM Machine</a:t>
            </a:r>
            <a:endParaRPr b="1" sz="15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Task: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Write an algorithm for an ATM Machine.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</a:t>
            </a: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balance &gt; withdrawal AND pin is correct, THEN</a:t>
            </a:r>
            <a:endParaRPr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200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  <p:sp>
        <p:nvSpPr>
          <p:cNvPr id="157" name="Google Shape;157;p23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Minute Break</a:t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3: The Factory</a:t>
            </a:r>
            <a:endParaRPr/>
          </a:p>
        </p:txBody>
      </p:sp>
      <p:pic>
        <p:nvPicPr>
          <p:cNvPr id="163" name="Google Shape;163;p24"/>
          <p:cNvPicPr preferRelativeResize="0"/>
          <p:nvPr/>
        </p:nvPicPr>
        <p:blipFill rotWithShape="1">
          <a:blip r:embed="rId3">
            <a:alphaModFix/>
          </a:blip>
          <a:srcRect b="8079" l="0" r="0" t="0"/>
          <a:stretch/>
        </p:blipFill>
        <p:spPr>
          <a:xfrm>
            <a:off x="1494138" y="1127888"/>
            <a:ext cx="6155724" cy="37723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Functions</a:t>
            </a:r>
            <a:endParaRPr/>
          </a:p>
        </p:txBody>
      </p:sp>
      <p:sp>
        <p:nvSpPr>
          <p:cNvPr id="169" name="Google Shape;169;p25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DRY Principle: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Don’t Repeat Yourself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Function Declaration vs. Arrow Functions: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Writing reusable blocks of code.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Parameters &amp; Arguments: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How to pass data into a function.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b="1" lang="en" sz="1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return</a:t>
            </a: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Keyword: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Why it’s the most important part of a function.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2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Scope</a:t>
            </a:r>
            <a:endParaRPr/>
          </a:p>
        </p:txBody>
      </p:sp>
      <p:sp>
        <p:nvSpPr>
          <p:cNvPr id="175" name="Google Shape;175;p26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Global vs. Local (Why variables inside a function stay inside a function).</a:t>
            </a:r>
            <a:endParaRPr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</a:t>
            </a:r>
            <a:endParaRPr/>
          </a:p>
        </p:txBody>
      </p:sp>
      <p:sp>
        <p:nvSpPr>
          <p:cNvPr id="181" name="Google Shape;181;p27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Tip Calculator</a:t>
            </a:r>
            <a:endParaRPr/>
          </a:p>
        </p:txBody>
      </p:sp>
      <p:sp>
        <p:nvSpPr>
          <p:cNvPr id="182" name="Google Shape;182;p27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 #1</a:t>
            </a:r>
            <a:endParaRPr/>
          </a:p>
        </p:txBody>
      </p:sp>
      <p:sp>
        <p:nvSpPr>
          <p:cNvPr id="188" name="Google Shape;188;p28"/>
          <p:cNvSpPr txBox="1"/>
          <p:nvPr>
            <p:ph idx="1" type="body"/>
          </p:nvPr>
        </p:nvSpPr>
        <p:spPr>
          <a:xfrm>
            <a:off x="311700" y="1229875"/>
            <a:ext cx="58323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Grade Calculator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Implement a Grade Calculator as a function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Input: A numeric score (0-100).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Logic: If/Else chain to return 'A', 'B', 'C', or 'F'.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Output: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console.log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the result.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2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p2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Lab #2</a:t>
            </a:r>
            <a:endParaRPr/>
          </a:p>
        </p:txBody>
      </p:sp>
      <p:sp>
        <p:nvSpPr>
          <p:cNvPr id="194" name="Google Shape;194;p29"/>
          <p:cNvSpPr txBox="1"/>
          <p:nvPr>
            <p:ph idx="1" type="body"/>
          </p:nvPr>
        </p:nvSpPr>
        <p:spPr>
          <a:xfrm>
            <a:off x="311700" y="1229875"/>
            <a:ext cx="58323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/>
              <a:t>Smart Greeting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/>
              <a:t>Implement a function that can give a customized </a:t>
            </a:r>
            <a:r>
              <a:rPr lang="en"/>
              <a:t>greeting</a:t>
            </a:r>
            <a:r>
              <a:rPr lang="en"/>
              <a:t> based on the time.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Create a variable for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currentHour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Write a function called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getGreeting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that takes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hour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as a parameter.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Inside the function, use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if/else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logic: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&lt; 12: Return "Good Morning"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If &lt; 18: Return "Good Afternoon"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Else: Return "Good Evening"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Log the result of the function to the console.</a:t>
            </a:r>
            <a:endParaRPr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8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3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Assignment #1 Feedback</a:t>
            </a:r>
            <a:endParaRPr/>
          </a:p>
        </p:txBody>
      </p:sp>
      <p:sp>
        <p:nvSpPr>
          <p:cNvPr id="200" name="Google Shape;200;p30"/>
          <p:cNvSpPr txBox="1"/>
          <p:nvPr>
            <p:ph idx="1" type="body"/>
          </p:nvPr>
        </p:nvSpPr>
        <p:spPr>
          <a:xfrm>
            <a:off x="311700" y="1229875"/>
            <a:ext cx="58323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lang="en"/>
              <a:t>TBA: Feedback on any common issues seen in the </a:t>
            </a:r>
            <a:r>
              <a:rPr lang="en"/>
              <a:t>Assignment</a:t>
            </a:r>
            <a:r>
              <a:rPr lang="en"/>
              <a:t> #1 submissions</a:t>
            </a:r>
            <a:endParaRPr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4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31"/>
          <p:cNvSpPr txBox="1"/>
          <p:nvPr>
            <p:ph type="title"/>
          </p:nvPr>
        </p:nvSpPr>
        <p:spPr>
          <a:xfrm>
            <a:off x="14215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206" name="Google Shape;206;p31"/>
          <p:cNvSpPr txBox="1"/>
          <p:nvPr>
            <p:ph idx="1" type="body"/>
          </p:nvPr>
        </p:nvSpPr>
        <p:spPr>
          <a:xfrm>
            <a:off x="142150" y="1229875"/>
            <a:ext cx="4260300" cy="3339000"/>
          </a:xfrm>
          <a:prstGeom prst="rect">
            <a:avLst/>
          </a:prstGeom>
          <a:solidFill>
            <a:srgbClr val="F0F6F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Store it with </a:t>
            </a:r>
            <a:r>
              <a:rPr b="1"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and </a:t>
            </a:r>
            <a:r>
              <a:rPr b="1"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let</a:t>
            </a:r>
            <a:endParaRPr b="1" sz="13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const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by default. Only use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let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if you know the value will change (like a counter).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Types Matter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JavaScript is "weakly typed," but adding a number to a string (e.g.,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10 + "5"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) leads to "105". Always check your types!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If/Else is the Foundation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Every complex app (Netflix, Amazon, Uber) is just a massive collection of "If/Else" statements.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95000"/>
              </a:lnSpc>
              <a:spcBef>
                <a:spcPts val="1200"/>
              </a:spcBef>
              <a:spcAft>
                <a:spcPts val="1200"/>
              </a:spcAft>
              <a:buSzPts val="275"/>
              <a:buNone/>
            </a:pPr>
            <a:r>
              <a:t/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07" name="Google Shape;207;p31"/>
          <p:cNvSpPr txBox="1"/>
          <p:nvPr/>
        </p:nvSpPr>
        <p:spPr>
          <a:xfrm>
            <a:off x="4530050" y="1214250"/>
            <a:ext cx="4471800" cy="932700"/>
          </a:xfrm>
          <a:prstGeom prst="rect">
            <a:avLst/>
          </a:prstGeom>
          <a:solidFill>
            <a:srgbClr val="F0F6F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/>
              <a:t>4. Functions are Reusable Tools</a:t>
            </a:r>
            <a:endParaRPr b="1" sz="13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Don't repeat yourself (DRY principle). If you find yourself writing the same code twice, put it in a function.</a:t>
            </a:r>
            <a:endParaRPr b="1" sz="1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1: The Engine of the Web</a:t>
            </a:r>
            <a:endParaRPr/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69925" y="1025652"/>
            <a:ext cx="5804148" cy="3869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311700" y="555600"/>
            <a:ext cx="35814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Variables &amp; Data Types</a:t>
            </a:r>
            <a:endParaRPr/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311700" y="1465800"/>
            <a:ext cx="48789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The Browser Console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Variables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const vs let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Primitive Data Types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Strings, Numbers, Booleans</a:t>
            </a:r>
            <a:endParaRPr sz="1400"/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Char char="●"/>
            </a:pPr>
            <a:r>
              <a:rPr lang="en" sz="1400"/>
              <a:t>Complex Data Types</a:t>
            </a:r>
            <a:endParaRPr sz="1400"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 sz="1400"/>
              <a:t>Arrays and Objects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400"/>
          </a:p>
        </p:txBody>
      </p:sp>
      <p:pic>
        <p:nvPicPr>
          <p:cNvPr id="102" name="Google Shape;102;p15"/>
          <p:cNvPicPr preferRelativeResize="0"/>
          <p:nvPr/>
        </p:nvPicPr>
        <p:blipFill rotWithShape="1">
          <a:blip r:embed="rId3">
            <a:alphaModFix/>
          </a:blip>
          <a:srcRect b="0" l="62031" r="8368" t="0"/>
          <a:stretch/>
        </p:blipFill>
        <p:spPr>
          <a:xfrm>
            <a:off x="5277213" y="1005699"/>
            <a:ext cx="1609625" cy="3132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Objects in JavaScript</a:t>
            </a:r>
            <a:endParaRPr/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311700" y="1229875"/>
            <a:ext cx="6082200" cy="352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Object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stores data using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key - value pairs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b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is like a product label with name, price, and expiry date.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it works: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Each value has a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label (key)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You access data using the key name.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Accessing data: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student.name   // "Alex"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student.age    // 12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09750" y="1229875"/>
            <a:ext cx="1933575" cy="1676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0" name="Google Shape;110;p16"/>
          <p:cNvPicPr preferRelativeResize="0"/>
          <p:nvPr/>
        </p:nvPicPr>
        <p:blipFill rotWithShape="1">
          <a:blip r:embed="rId4">
            <a:alphaModFix/>
          </a:blip>
          <a:srcRect b="19934" l="14453" r="13887" t="17830"/>
          <a:stretch/>
        </p:blipFill>
        <p:spPr>
          <a:xfrm>
            <a:off x="5927387" y="3027925"/>
            <a:ext cx="3219498" cy="18639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Arrays</a:t>
            </a:r>
            <a:endParaRPr/>
          </a:p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Array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is a list of values stored in a single variable. </a:t>
            </a:r>
            <a:b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It is like a shopping list.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Example: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let fruits = ["Apple", "Banana", "Mango"];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How it works: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Each item has a position called an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index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Index starts from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0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Accessing data:</a:t>
            </a:r>
            <a:endParaRPr b="1"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fruits[0]   // "Apple"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fruits[1]   // "Banana"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7" name="Google Shape;117;p17"/>
          <p:cNvPicPr preferRelativeResize="0"/>
          <p:nvPr/>
        </p:nvPicPr>
        <p:blipFill rotWithShape="1">
          <a:blip r:embed="rId3">
            <a:alphaModFix/>
          </a:blip>
          <a:srcRect b="48773" l="14291" r="14248" t="18044"/>
          <a:stretch/>
        </p:blipFill>
        <p:spPr>
          <a:xfrm>
            <a:off x="4133950" y="1538900"/>
            <a:ext cx="4438548" cy="1374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30400" y="1145975"/>
            <a:ext cx="3813600" cy="25424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Arrays of Objects</a:t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311700" y="1229875"/>
            <a:ext cx="5366700" cy="245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1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In the real world, we usually come across Arrays of Objects as a data structure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/>
              <a:t>Example:</a:t>
            </a:r>
            <a:endParaRPr b="1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i="1" lang="en" sz="1400"/>
              <a:t>const students = [</a:t>
            </a:r>
            <a:br>
              <a:rPr i="1" lang="en" sz="1400"/>
            </a:br>
            <a:r>
              <a:rPr i="1" lang="en" sz="1400"/>
              <a:t>   {name: ‘Alice’, age: ‘24’, course:’UI Design’},</a:t>
            </a:r>
            <a:br>
              <a:rPr i="1" lang="en" sz="1400"/>
            </a:br>
            <a:r>
              <a:rPr i="1" lang="en" sz="1400"/>
              <a:t>   {name: ‘Bob’, age:’25’, course:’Web Security’},</a:t>
            </a:r>
            <a:br>
              <a:rPr i="1" lang="en" sz="1400"/>
            </a:br>
            <a:r>
              <a:rPr i="1" lang="en" sz="1400"/>
              <a:t>   {name: ‘Charlie’, age: ‘22’, course: ‘Android Development’}</a:t>
            </a:r>
            <a:br>
              <a:rPr i="1" lang="en" sz="1400"/>
            </a:br>
            <a:r>
              <a:rPr i="1" lang="en" sz="1400"/>
              <a:t>]</a:t>
            </a:r>
            <a:endParaRPr i="1" sz="1400"/>
          </a:p>
        </p:txBody>
      </p:sp>
      <p:sp>
        <p:nvSpPr>
          <p:cNvPr id="125" name="Google Shape;125;p18"/>
          <p:cNvSpPr txBox="1"/>
          <p:nvPr/>
        </p:nvSpPr>
        <p:spPr>
          <a:xfrm>
            <a:off x="361775" y="3547000"/>
            <a:ext cx="37200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Accessing Data:</a:t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1"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students[1].course // Web Security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students[0].name //Alice</a:t>
            </a:r>
            <a:endParaRPr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131" name="Google Shape;131;p1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Demo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Create a profile object for a user.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Mini-Challenge</a:t>
            </a:r>
            <a:r>
              <a:rPr i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"Create an array of your three favorite movies and log the second movie to the console."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2: The Brain</a:t>
            </a:r>
            <a:endParaRPr/>
          </a:p>
        </p:txBody>
      </p:sp>
      <p:sp>
        <p:nvSpPr>
          <p:cNvPr id="137" name="Google Shape;137;p20"/>
          <p:cNvSpPr txBox="1"/>
          <p:nvPr/>
        </p:nvSpPr>
        <p:spPr>
          <a:xfrm>
            <a:off x="55046" y="4868246"/>
            <a:ext cx="5190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CSS: Cascading Style Sheets</a:t>
            </a:r>
            <a:endParaRPr sz="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pic>
        <p:nvPicPr>
          <p:cNvPr id="138" name="Google Shape;138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98463" y="1201675"/>
            <a:ext cx="5547076" cy="36980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Control Flow</a:t>
            </a:r>
            <a:endParaRPr/>
          </a:p>
        </p:txBody>
      </p:sp>
      <p:sp>
        <p:nvSpPr>
          <p:cNvPr id="144" name="Google Shape;144;p21"/>
          <p:cNvSpPr txBox="1"/>
          <p:nvPr/>
        </p:nvSpPr>
        <p:spPr>
          <a:xfrm>
            <a:off x="55046" y="4868246"/>
            <a:ext cx="5190600" cy="3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FFFFFF"/>
                </a:solidFill>
                <a:latin typeface="Roboto"/>
                <a:ea typeface="Roboto"/>
                <a:cs typeface="Roboto"/>
                <a:sym typeface="Roboto"/>
              </a:rPr>
              <a:t>Source: w3schoools.com</a:t>
            </a:r>
            <a:endParaRPr sz="800">
              <a:solidFill>
                <a:srgbClr val="FFFFF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sp>
        <p:nvSpPr>
          <p:cNvPr id="145" name="Google Shape;145;p21"/>
          <p:cNvSpPr txBox="1"/>
          <p:nvPr/>
        </p:nvSpPr>
        <p:spPr>
          <a:xfrm>
            <a:off x="487600" y="1148250"/>
            <a:ext cx="5749200" cy="292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Conditionals:</a:t>
            </a:r>
            <a:r>
              <a:rPr lang="en" sz="1300"/>
              <a:t> </a:t>
            </a:r>
            <a:r>
              <a:rPr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if</a:t>
            </a:r>
            <a:r>
              <a:rPr lang="en" sz="1300"/>
              <a:t>, </a:t>
            </a:r>
            <a:r>
              <a:rPr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else if</a:t>
            </a:r>
            <a:r>
              <a:rPr lang="en" sz="1300"/>
              <a:t>, and </a:t>
            </a:r>
            <a:r>
              <a:rPr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else</a:t>
            </a:r>
            <a:r>
              <a:rPr lang="en" sz="1300"/>
              <a:t>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Comparison Operators:</a:t>
            </a:r>
            <a:r>
              <a:rPr lang="en" sz="1300"/>
              <a:t> </a:t>
            </a:r>
            <a:r>
              <a:rPr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===</a:t>
            </a:r>
            <a:r>
              <a:rPr lang="en" sz="1300"/>
              <a:t> vs </a:t>
            </a:r>
            <a:r>
              <a:rPr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==</a:t>
            </a:r>
            <a:r>
              <a:rPr lang="en" sz="1300"/>
              <a:t> (The Importance of Strict Equality).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Logical Operators:</a:t>
            </a:r>
            <a:r>
              <a:rPr lang="en" sz="1300"/>
              <a:t> </a:t>
            </a:r>
            <a:r>
              <a:rPr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&amp;&amp;</a:t>
            </a:r>
            <a:r>
              <a:rPr lang="en" sz="1300"/>
              <a:t> (AND), </a:t>
            </a:r>
            <a:r>
              <a:rPr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||</a:t>
            </a:r>
            <a:r>
              <a:rPr lang="en" sz="1300"/>
              <a:t> (OR), </a:t>
            </a:r>
            <a:r>
              <a:rPr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!</a:t>
            </a:r>
            <a:r>
              <a:rPr lang="en" sz="1300"/>
              <a:t> (NOT).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00"/>
              <a:t>Loops:</a:t>
            </a:r>
            <a:r>
              <a:rPr lang="en" sz="1300"/>
              <a:t> The </a:t>
            </a:r>
            <a:r>
              <a:rPr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for</a:t>
            </a:r>
            <a:r>
              <a:rPr lang="en" sz="1300"/>
              <a:t> loop and the modern </a:t>
            </a:r>
            <a:r>
              <a:rPr lang="en" sz="13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forEach</a:t>
            </a:r>
            <a:r>
              <a:rPr lang="en" sz="1300"/>
              <a:t>.</a:t>
            </a:r>
            <a:endParaRPr sz="13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20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